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Montserrat SemiBold" pitchFamily="2" charset="77"/>
      <p:regular r:id="rId13"/>
      <p:bold r:id="rId14"/>
      <p:italic r:id="rId15"/>
      <p:boldItalic r:id="rId16"/>
    </p:embeddedFont>
    <p:embeddedFont>
      <p:font typeface="Poppins" pitchFamily="2" charset="77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25272B"/>
                </a:solidFill>
              </a:rPr>
              <a:t>*Senior leader welcomes the group* </a:t>
            </a:r>
            <a:endParaRPr b="1">
              <a:solidFill>
                <a:srgbClr val="25272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25272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5272B"/>
                </a:solidFill>
              </a:rPr>
              <a:t>At </a:t>
            </a:r>
            <a:r>
              <a:rPr lang="en" i="1">
                <a:solidFill>
                  <a:srgbClr val="25272B"/>
                </a:solidFill>
              </a:rPr>
              <a:t>[company name]</a:t>
            </a:r>
            <a:r>
              <a:rPr lang="en">
                <a:solidFill>
                  <a:srgbClr val="25272B"/>
                </a:solidFill>
              </a:rPr>
              <a:t> we want to make sure that we’re all taking care of our mental wellbeing, every day.</a:t>
            </a:r>
            <a:br>
              <a:rPr lang="en">
                <a:solidFill>
                  <a:srgbClr val="25272B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[phrase from key messaging in Playbook]</a:t>
            </a:r>
            <a:endParaRPr>
              <a:solidFill>
                <a:srgbClr val="25272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That’s why we have teamed up with Groov, a wellbeing organisation founded by former All Black and mental health advocate Sir John Kirwan. They’re here to help us embed a culture of wellbeing at [company name].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They’re here to help us embed a culture of mental wellbeing at </a:t>
            </a:r>
            <a:r>
              <a:rPr lang="en" i="1">
                <a:solidFill>
                  <a:schemeClr val="dk1"/>
                </a:solidFill>
              </a:rPr>
              <a:t>[company name]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25272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*If you like, plan a prize draw to encourage adoption of the App* </a:t>
            </a:r>
            <a:r>
              <a:rPr lang="en" b="1" i="1">
                <a:solidFill>
                  <a:srgbClr val="D73C3C"/>
                </a:solidFill>
              </a:rPr>
              <a:t>Edit the prize, winner/winners and date of announcement.</a:t>
            </a:r>
            <a:r>
              <a:rPr lang="en" b="1" i="1">
                <a:solidFill>
                  <a:schemeClr val="dk1"/>
                </a:solidFill>
              </a:rPr>
              <a:t> Delete this slide if not needed.</a:t>
            </a:r>
            <a:endParaRPr b="1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25272B"/>
                </a:solidFill>
              </a:rPr>
              <a:t>*Remind the team to download the app if they haven’t yet* </a:t>
            </a:r>
            <a:endParaRPr b="1">
              <a:solidFill>
                <a:srgbClr val="25272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25272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Discover tools, expert advice, inspiration, and boost your wellbeing daily!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Background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/>
        </p:nvSpPr>
        <p:spPr>
          <a:xfrm>
            <a:off x="3028950" y="4826080"/>
            <a:ext cx="30861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872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Groov Limited 2022 - Commercial-in-confidence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/>
          <p:nvPr/>
        </p:nvSpPr>
        <p:spPr>
          <a:xfrm>
            <a:off x="8392558" y="4743415"/>
            <a:ext cx="6417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" sz="7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7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4433" y="189549"/>
            <a:ext cx="519921" cy="154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2"/>
          <p:cNvCxnSpPr/>
          <p:nvPr/>
        </p:nvCxnSpPr>
        <p:spPr>
          <a:xfrm>
            <a:off x="299325" y="241700"/>
            <a:ext cx="7972200" cy="0"/>
          </a:xfrm>
          <a:prstGeom prst="straightConnector1">
            <a:avLst/>
          </a:prstGeom>
          <a:noFill/>
          <a:ln w="9525" cap="flat" cmpd="sng">
            <a:solidFill>
              <a:srgbClr val="74E4C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1427700" y="1309850"/>
            <a:ext cx="62886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001700" y="1934275"/>
            <a:ext cx="7140600" cy="18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 blank 1 1 1 1 1 1">
  <p:cSld name="CUSTOM_2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/>
        </p:nvSpPr>
        <p:spPr>
          <a:xfrm>
            <a:off x="3028950" y="4826080"/>
            <a:ext cx="30861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872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006AFF"/>
                </a:solidFill>
                <a:latin typeface="Arial"/>
                <a:ea typeface="Arial"/>
                <a:cs typeface="Arial"/>
                <a:sym typeface="Arial"/>
              </a:rPr>
              <a:t>© Groov Limited 2022 - Commercial-in-confidence</a:t>
            </a:r>
            <a:endParaRPr sz="1100" b="0" i="0" u="none" strike="noStrike" cap="none">
              <a:solidFill>
                <a:srgbClr val="006A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" name="Google Shape;74;p11"/>
          <p:cNvCxnSpPr/>
          <p:nvPr/>
        </p:nvCxnSpPr>
        <p:spPr>
          <a:xfrm>
            <a:off x="299325" y="241700"/>
            <a:ext cx="7972200" cy="0"/>
          </a:xfrm>
          <a:prstGeom prst="straightConnector1">
            <a:avLst/>
          </a:prstGeom>
          <a:noFill/>
          <a:ln w="9525" cap="flat" cmpd="sng">
            <a:solidFill>
              <a:srgbClr val="74E4C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5" name="Google Shape;7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4433" y="189549"/>
            <a:ext cx="519921" cy="1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1"/>
          <p:cNvSpPr txBox="1"/>
          <p:nvPr/>
        </p:nvSpPr>
        <p:spPr>
          <a:xfrm>
            <a:off x="8392558" y="4743415"/>
            <a:ext cx="6417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" sz="7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7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299325" y="941750"/>
            <a:ext cx="3872400" cy="1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642"/>
              </a:buClr>
              <a:buSzPts val="2800"/>
              <a:buNone/>
              <a:defRPr>
                <a:solidFill>
                  <a:srgbClr val="30364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356319" y="2099675"/>
            <a:ext cx="3758400" cy="18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72B"/>
              </a:buClr>
              <a:buSzPts val="2000"/>
              <a:buNone/>
              <a:defRPr>
                <a:solidFill>
                  <a:srgbClr val="25272B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0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/>
        </p:nvSpPr>
        <p:spPr>
          <a:xfrm>
            <a:off x="3028950" y="4826080"/>
            <a:ext cx="30861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872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Groov Limited 2022 - Commercial-in-confidence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2"/>
          <p:cNvSpPr txBox="1"/>
          <p:nvPr/>
        </p:nvSpPr>
        <p:spPr>
          <a:xfrm>
            <a:off x="8392558" y="4743415"/>
            <a:ext cx="6417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" sz="7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7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2" name="Google Shape;8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4433" y="189549"/>
            <a:ext cx="519921" cy="154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2"/>
          <p:cNvCxnSpPr/>
          <p:nvPr/>
        </p:nvCxnSpPr>
        <p:spPr>
          <a:xfrm>
            <a:off x="299325" y="241700"/>
            <a:ext cx="7972200" cy="0"/>
          </a:xfrm>
          <a:prstGeom prst="straightConnector1">
            <a:avLst/>
          </a:prstGeom>
          <a:noFill/>
          <a:ln w="9525" cap="flat" cmpd="sng">
            <a:solidFill>
              <a:srgbClr val="74E4C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299325" y="941750"/>
            <a:ext cx="3872400" cy="1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642"/>
              </a:buClr>
              <a:buSzPts val="2800"/>
              <a:buNone/>
              <a:defRPr>
                <a:solidFill>
                  <a:srgbClr val="30364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ubTitle" idx="1"/>
          </p:nvPr>
        </p:nvSpPr>
        <p:spPr>
          <a:xfrm>
            <a:off x="356319" y="2099675"/>
            <a:ext cx="3758400" cy="18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72B"/>
              </a:buClr>
              <a:buSzPts val="2000"/>
              <a:buNone/>
              <a:defRPr>
                <a:solidFill>
                  <a:srgbClr val="25272B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3028950" y="4826080"/>
            <a:ext cx="30861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872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006AFF"/>
                </a:solidFill>
                <a:latin typeface="Arial"/>
                <a:ea typeface="Arial"/>
                <a:cs typeface="Arial"/>
                <a:sym typeface="Arial"/>
              </a:rPr>
              <a:t>© Groov Limited 2022 - Commercial-in-confidence</a:t>
            </a:r>
            <a:endParaRPr sz="1100" b="0" i="0" u="none" strike="noStrike" cap="none">
              <a:solidFill>
                <a:srgbClr val="006A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/>
        </p:nvSpPr>
        <p:spPr>
          <a:xfrm>
            <a:off x="8392558" y="4743415"/>
            <a:ext cx="6417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" sz="700" b="0" i="0" u="none" strike="noStrike" cap="none">
                <a:solidFill>
                  <a:srgbClr val="006A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700" b="0" i="0" u="none" strike="noStrike" cap="none">
              <a:solidFill>
                <a:srgbClr val="006A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9" name="Google Shape;19;p3"/>
          <p:cNvCxnSpPr/>
          <p:nvPr/>
        </p:nvCxnSpPr>
        <p:spPr>
          <a:xfrm>
            <a:off x="299325" y="241700"/>
            <a:ext cx="7972200" cy="0"/>
          </a:xfrm>
          <a:prstGeom prst="straightConnector1">
            <a:avLst/>
          </a:prstGeom>
          <a:noFill/>
          <a:ln w="9525" cap="flat" cmpd="sng">
            <a:solidFill>
              <a:srgbClr val="74E4C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4425" y="189550"/>
            <a:ext cx="519925" cy="15419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427700" y="1309850"/>
            <a:ext cx="62886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642"/>
              </a:buClr>
              <a:buSzPts val="2800"/>
              <a:buNone/>
              <a:defRPr>
                <a:solidFill>
                  <a:srgbClr val="30364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1001700" y="1934275"/>
            <a:ext cx="7140600" cy="18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72B"/>
              </a:buClr>
              <a:buSzPts val="2000"/>
              <a:buNone/>
              <a:defRPr>
                <a:solidFill>
                  <a:srgbClr val="25272B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 blank 1 1">
  <p:cSld name="CUSTOM_2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3028950" y="4826080"/>
            <a:ext cx="30861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872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006AFF"/>
                </a:solidFill>
                <a:latin typeface="Arial"/>
                <a:ea typeface="Arial"/>
                <a:cs typeface="Arial"/>
                <a:sym typeface="Arial"/>
              </a:rPr>
              <a:t>© Groov Limited 2022 - Commercial-in-confidence</a:t>
            </a:r>
            <a:endParaRPr sz="1100" b="0" i="0" u="none" strike="noStrike" cap="none">
              <a:solidFill>
                <a:srgbClr val="006A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Google Shape;25;p4"/>
          <p:cNvCxnSpPr/>
          <p:nvPr/>
        </p:nvCxnSpPr>
        <p:spPr>
          <a:xfrm>
            <a:off x="299325" y="241700"/>
            <a:ext cx="7972200" cy="0"/>
          </a:xfrm>
          <a:prstGeom prst="straightConnector1">
            <a:avLst/>
          </a:prstGeom>
          <a:noFill/>
          <a:ln w="9525" cap="flat" cmpd="sng">
            <a:solidFill>
              <a:srgbClr val="74E4C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4425" y="189550"/>
            <a:ext cx="519925" cy="15419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/>
        </p:nvSpPr>
        <p:spPr>
          <a:xfrm>
            <a:off x="8392558" y="4743415"/>
            <a:ext cx="6417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" sz="7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7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299325" y="941750"/>
            <a:ext cx="3872400" cy="1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642"/>
              </a:buClr>
              <a:buSzPts val="2800"/>
              <a:buNone/>
              <a:defRPr>
                <a:solidFill>
                  <a:srgbClr val="30364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356319" y="2099675"/>
            <a:ext cx="3758400" cy="18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72B"/>
              </a:buClr>
              <a:buSzPts val="2000"/>
              <a:buNone/>
              <a:defRPr>
                <a:solidFill>
                  <a:srgbClr val="25272B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 blank 1">
  <p:cSld name="CUSTOM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/>
        </p:nvSpPr>
        <p:spPr>
          <a:xfrm>
            <a:off x="3028950" y="4826080"/>
            <a:ext cx="30861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872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006AFF"/>
                </a:solidFill>
                <a:latin typeface="Arial"/>
                <a:ea typeface="Arial"/>
                <a:cs typeface="Arial"/>
                <a:sym typeface="Arial"/>
              </a:rPr>
              <a:t>© Groov Limited 2022 - Commercial-in-confidence</a:t>
            </a:r>
            <a:endParaRPr sz="1100" b="0" i="0" u="none" strike="noStrike" cap="none">
              <a:solidFill>
                <a:srgbClr val="006A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"/>
          <p:cNvSpPr txBox="1"/>
          <p:nvPr/>
        </p:nvSpPr>
        <p:spPr>
          <a:xfrm>
            <a:off x="8392558" y="4743415"/>
            <a:ext cx="6417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" sz="700" b="0" i="0" u="none" strike="noStrike" cap="none">
                <a:solidFill>
                  <a:srgbClr val="006A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700" b="0" i="0" u="none" strike="noStrike" cap="none">
              <a:solidFill>
                <a:srgbClr val="006A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3" name="Google Shape;33;p5"/>
          <p:cNvCxnSpPr/>
          <p:nvPr/>
        </p:nvCxnSpPr>
        <p:spPr>
          <a:xfrm>
            <a:off x="299325" y="241700"/>
            <a:ext cx="7972200" cy="0"/>
          </a:xfrm>
          <a:prstGeom prst="straightConnector1">
            <a:avLst/>
          </a:prstGeom>
          <a:noFill/>
          <a:ln w="9525" cap="flat" cmpd="sng">
            <a:solidFill>
              <a:srgbClr val="74E4C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4" name="Google Shape;3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4425" y="189550"/>
            <a:ext cx="519925" cy="15419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905375" y="941750"/>
            <a:ext cx="3872400" cy="1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642"/>
              </a:buClr>
              <a:buSzPts val="2800"/>
              <a:buNone/>
              <a:defRPr>
                <a:solidFill>
                  <a:srgbClr val="30364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4962369" y="2099675"/>
            <a:ext cx="3758400" cy="18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72B"/>
              </a:buClr>
              <a:buSzPts val="2000"/>
              <a:buNone/>
              <a:defRPr>
                <a:solidFill>
                  <a:srgbClr val="25272B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 blank 1 1 1 1 1">
  <p:cSld name="CUSTOM_2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/>
        </p:nvSpPr>
        <p:spPr>
          <a:xfrm>
            <a:off x="3028950" y="4826080"/>
            <a:ext cx="30861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872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006AFF"/>
                </a:solidFill>
                <a:latin typeface="Arial"/>
                <a:ea typeface="Arial"/>
                <a:cs typeface="Arial"/>
                <a:sym typeface="Arial"/>
              </a:rPr>
              <a:t>© Groov Limited 2022 - Commercial-in-confidence</a:t>
            </a:r>
            <a:endParaRPr sz="1100" b="0" i="0" u="none" strike="noStrike" cap="none">
              <a:solidFill>
                <a:srgbClr val="006A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 txBox="1"/>
          <p:nvPr/>
        </p:nvSpPr>
        <p:spPr>
          <a:xfrm>
            <a:off x="8392558" y="4743415"/>
            <a:ext cx="6417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" sz="700" b="0" i="0" u="none" strike="noStrike" cap="none">
                <a:solidFill>
                  <a:srgbClr val="006A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700" b="0" i="0" u="none" strike="noStrike" cap="none">
              <a:solidFill>
                <a:srgbClr val="006A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0" name="Google Shape;40;p6"/>
          <p:cNvCxnSpPr/>
          <p:nvPr/>
        </p:nvCxnSpPr>
        <p:spPr>
          <a:xfrm>
            <a:off x="299325" y="241700"/>
            <a:ext cx="7972200" cy="0"/>
          </a:xfrm>
          <a:prstGeom prst="straightConnector1">
            <a:avLst/>
          </a:prstGeom>
          <a:noFill/>
          <a:ln w="9525" cap="flat" cmpd="sng">
            <a:solidFill>
              <a:srgbClr val="74E4C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1" name="Google Shape;4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4425" y="189550"/>
            <a:ext cx="519925" cy="15419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905375" y="941750"/>
            <a:ext cx="3872400" cy="1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642"/>
              </a:buClr>
              <a:buSzPts val="2800"/>
              <a:buNone/>
              <a:defRPr>
                <a:solidFill>
                  <a:srgbClr val="30364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ubTitle" idx="1"/>
          </p:nvPr>
        </p:nvSpPr>
        <p:spPr>
          <a:xfrm>
            <a:off x="4962369" y="2099675"/>
            <a:ext cx="3758400" cy="18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72B"/>
              </a:buClr>
              <a:buSzPts val="2000"/>
              <a:buNone/>
              <a:defRPr>
                <a:solidFill>
                  <a:srgbClr val="25272B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 blank">
  <p:cSld name="CUSTOM_2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/>
        </p:nvSpPr>
        <p:spPr>
          <a:xfrm>
            <a:off x="3028950" y="4826080"/>
            <a:ext cx="30861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872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006AFF"/>
                </a:solidFill>
                <a:latin typeface="Arial"/>
                <a:ea typeface="Arial"/>
                <a:cs typeface="Arial"/>
                <a:sym typeface="Arial"/>
              </a:rPr>
              <a:t>© Groov Limited 2022 - Commercial-in-confidence</a:t>
            </a:r>
            <a:endParaRPr sz="1100" b="0" i="0" u="none" strike="noStrike" cap="none">
              <a:solidFill>
                <a:srgbClr val="006A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7"/>
          <p:cNvSpPr txBox="1"/>
          <p:nvPr/>
        </p:nvSpPr>
        <p:spPr>
          <a:xfrm>
            <a:off x="8392558" y="4743415"/>
            <a:ext cx="6417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" sz="700" b="0" i="0" u="none" strike="noStrike" cap="none">
                <a:solidFill>
                  <a:srgbClr val="006A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700" b="0" i="0" u="none" strike="noStrike" cap="none">
              <a:solidFill>
                <a:srgbClr val="006A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7" name="Google Shape;47;p7"/>
          <p:cNvCxnSpPr/>
          <p:nvPr/>
        </p:nvCxnSpPr>
        <p:spPr>
          <a:xfrm>
            <a:off x="299325" y="241700"/>
            <a:ext cx="7972200" cy="0"/>
          </a:xfrm>
          <a:prstGeom prst="straightConnector1">
            <a:avLst/>
          </a:prstGeom>
          <a:noFill/>
          <a:ln w="9525" cap="flat" cmpd="sng">
            <a:solidFill>
              <a:srgbClr val="74E4C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54425" y="189550"/>
            <a:ext cx="519925" cy="154196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1427700" y="1309850"/>
            <a:ext cx="62886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642"/>
              </a:buClr>
              <a:buSzPts val="2800"/>
              <a:buNone/>
              <a:defRPr>
                <a:solidFill>
                  <a:srgbClr val="30364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ubTitle" idx="1"/>
          </p:nvPr>
        </p:nvSpPr>
        <p:spPr>
          <a:xfrm>
            <a:off x="1001700" y="1934275"/>
            <a:ext cx="7140600" cy="18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72B"/>
              </a:buClr>
              <a:buSzPts val="2000"/>
              <a:buNone/>
              <a:defRPr>
                <a:solidFill>
                  <a:srgbClr val="25272B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 blank 1 1 1">
  <p:cSld name="CUSTOM_2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/>
        </p:nvSpPr>
        <p:spPr>
          <a:xfrm>
            <a:off x="3028950" y="4826080"/>
            <a:ext cx="30861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872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006AFF"/>
                </a:solidFill>
                <a:latin typeface="Arial"/>
                <a:ea typeface="Arial"/>
                <a:cs typeface="Arial"/>
                <a:sym typeface="Arial"/>
              </a:rPr>
              <a:t>© Groov Limited 2022 - Commercial-in-confidence</a:t>
            </a:r>
            <a:endParaRPr sz="1100" b="0" i="0" u="none" strike="noStrike" cap="none">
              <a:solidFill>
                <a:srgbClr val="006A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8"/>
          <p:cNvSpPr txBox="1"/>
          <p:nvPr/>
        </p:nvSpPr>
        <p:spPr>
          <a:xfrm>
            <a:off x="8392558" y="4743415"/>
            <a:ext cx="6417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" sz="700" b="0" i="0" u="none" strike="noStrike" cap="none">
                <a:solidFill>
                  <a:srgbClr val="006A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700" b="0" i="0" u="none" strike="noStrike" cap="none">
              <a:solidFill>
                <a:srgbClr val="006A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4" name="Google Shape;54;p8"/>
          <p:cNvCxnSpPr/>
          <p:nvPr/>
        </p:nvCxnSpPr>
        <p:spPr>
          <a:xfrm>
            <a:off x="299325" y="241700"/>
            <a:ext cx="7972200" cy="0"/>
          </a:xfrm>
          <a:prstGeom prst="straightConnector1">
            <a:avLst/>
          </a:prstGeom>
          <a:noFill/>
          <a:ln w="9525" cap="flat" cmpd="sng">
            <a:solidFill>
              <a:srgbClr val="74E4C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Google Shape;5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4425" y="189550"/>
            <a:ext cx="519925" cy="15419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4905375" y="941750"/>
            <a:ext cx="3872400" cy="1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642"/>
              </a:buClr>
              <a:buSzPts val="2800"/>
              <a:buNone/>
              <a:defRPr>
                <a:solidFill>
                  <a:srgbClr val="30364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ubTitle" idx="1"/>
          </p:nvPr>
        </p:nvSpPr>
        <p:spPr>
          <a:xfrm>
            <a:off x="4962369" y="2099675"/>
            <a:ext cx="3758400" cy="18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72B"/>
              </a:buClr>
              <a:buSzPts val="2000"/>
              <a:buNone/>
              <a:defRPr>
                <a:solidFill>
                  <a:srgbClr val="25272B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Background blank">
  <p:cSld name="CUSTOM_1">
    <p:bg>
      <p:bgPr>
        <a:solidFill>
          <a:srgbClr val="006A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/>
        </p:nvSpPr>
        <p:spPr>
          <a:xfrm>
            <a:off x="3028950" y="4826080"/>
            <a:ext cx="30861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872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Groov Limited 2022 - Commercial-in-confidence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9"/>
          <p:cNvSpPr txBox="1"/>
          <p:nvPr/>
        </p:nvSpPr>
        <p:spPr>
          <a:xfrm>
            <a:off x="8392558" y="4743415"/>
            <a:ext cx="6417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" sz="7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7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1" name="Google Shape;6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54433" y="189549"/>
            <a:ext cx="519921" cy="154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9"/>
          <p:cNvCxnSpPr/>
          <p:nvPr/>
        </p:nvCxnSpPr>
        <p:spPr>
          <a:xfrm>
            <a:off x="299325" y="241700"/>
            <a:ext cx="7972200" cy="0"/>
          </a:xfrm>
          <a:prstGeom prst="straightConnector1">
            <a:avLst/>
          </a:prstGeom>
          <a:noFill/>
          <a:ln w="9525" cap="flat" cmpd="sng">
            <a:solidFill>
              <a:srgbClr val="74E4C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1427700" y="1309850"/>
            <a:ext cx="62886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>
            <a:off x="1001700" y="1934275"/>
            <a:ext cx="7140600" cy="18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 blank 1 1 1 1">
  <p:cSld name="CUSTOM_2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/>
        </p:nvSpPr>
        <p:spPr>
          <a:xfrm>
            <a:off x="3028950" y="4826080"/>
            <a:ext cx="30861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872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006AFF"/>
                </a:solidFill>
                <a:latin typeface="Arial"/>
                <a:ea typeface="Arial"/>
                <a:cs typeface="Arial"/>
                <a:sym typeface="Arial"/>
              </a:rPr>
              <a:t>© Groov Limited 2022 - Commercial-in-confidence</a:t>
            </a:r>
            <a:endParaRPr sz="1100" b="0" i="0" u="none" strike="noStrike" cap="none">
              <a:solidFill>
                <a:srgbClr val="006A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0"/>
          <p:cNvSpPr txBox="1"/>
          <p:nvPr/>
        </p:nvSpPr>
        <p:spPr>
          <a:xfrm>
            <a:off x="8392558" y="4743415"/>
            <a:ext cx="6417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" sz="700" b="0" i="0" u="none" strike="noStrike" cap="none">
                <a:solidFill>
                  <a:srgbClr val="006A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700" b="0" i="0" u="none" strike="noStrike" cap="none">
              <a:solidFill>
                <a:srgbClr val="006A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8" name="Google Shape;68;p10"/>
          <p:cNvCxnSpPr/>
          <p:nvPr/>
        </p:nvCxnSpPr>
        <p:spPr>
          <a:xfrm>
            <a:off x="299325" y="241700"/>
            <a:ext cx="7972200" cy="0"/>
          </a:xfrm>
          <a:prstGeom prst="straightConnector1">
            <a:avLst/>
          </a:prstGeom>
          <a:noFill/>
          <a:ln w="9525" cap="flat" cmpd="sng">
            <a:solidFill>
              <a:srgbClr val="74E4C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9" name="Google Shape;6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4425" y="189550"/>
            <a:ext cx="519925" cy="15419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4905375" y="941750"/>
            <a:ext cx="3872400" cy="1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642"/>
              </a:buClr>
              <a:buSzPts val="2800"/>
              <a:buNone/>
              <a:defRPr>
                <a:solidFill>
                  <a:srgbClr val="30364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ubTitle" idx="1"/>
          </p:nvPr>
        </p:nvSpPr>
        <p:spPr>
          <a:xfrm>
            <a:off x="4962369" y="2099675"/>
            <a:ext cx="3758400" cy="18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72B"/>
              </a:buClr>
              <a:buSzPts val="2000"/>
              <a:buNone/>
              <a:defRPr>
                <a:solidFill>
                  <a:srgbClr val="25272B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72B"/>
              </a:buClr>
              <a:buSzPts val="2000"/>
              <a:buFont typeface="Poppins"/>
              <a:buChar char="●"/>
              <a:defRPr sz="2000" b="0" i="0" u="none" strike="noStrike" cap="none">
                <a:solidFill>
                  <a:srgbClr val="25272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72B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rgbClr val="25272B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72B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rgbClr val="25272B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72B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rgbClr val="25272B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72B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rgbClr val="25272B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72B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rgbClr val="25272B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72B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rgbClr val="25272B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72B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rgbClr val="25272B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72B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rgbClr val="25272B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player.vimeo.com/video/756531383?h=0224689ef2&amp;app_id=122963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/>
        </p:nvSpPr>
        <p:spPr>
          <a:xfrm>
            <a:off x="1430194" y="1612013"/>
            <a:ext cx="20073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900" b="0" i="0" u="none" strike="noStrike" cap="none">
                <a:solidFill>
                  <a:srgbClr val="FF99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YOUR</a:t>
            </a:r>
            <a:br>
              <a:rPr lang="en" sz="2900" b="0" i="0" u="none" strike="noStrike" cap="none">
                <a:solidFill>
                  <a:srgbClr val="FF99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2900" b="0" i="0" u="none" strike="noStrike" cap="none">
                <a:solidFill>
                  <a:srgbClr val="FF99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LOGO</a:t>
            </a:r>
            <a:br>
              <a:rPr lang="en" sz="2900" b="0" i="0" u="none" strike="noStrike" cap="none">
                <a:solidFill>
                  <a:srgbClr val="FF99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2900" b="0" i="0" u="none" strike="noStrike" cap="none">
                <a:solidFill>
                  <a:srgbClr val="FF99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HERE</a:t>
            </a:r>
            <a:endParaRPr sz="2900" b="0" i="0" u="none" strike="noStrike" cap="none">
              <a:solidFill>
                <a:srgbClr val="FF99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0" y="3306374"/>
            <a:ext cx="9144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Launch Event</a:t>
            </a:r>
            <a:endParaRPr sz="3600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3939150" y="1961844"/>
            <a:ext cx="1094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x</a:t>
            </a:r>
            <a:endParaRPr sz="3600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8823" y="1899567"/>
            <a:ext cx="2908544" cy="86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/>
        </p:nvSpPr>
        <p:spPr>
          <a:xfrm>
            <a:off x="4269129" y="1214592"/>
            <a:ext cx="4166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Next steps:</a:t>
            </a:r>
            <a:endParaRPr sz="3000" b="1" i="0" u="none" strike="noStrike" cap="none">
              <a:solidFill>
                <a:srgbClr val="30364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4269128" y="1861100"/>
            <a:ext cx="41664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642"/>
              </a:buClr>
              <a:buSzPts val="2000"/>
              <a:buFont typeface="Poppins"/>
              <a:buChar char="●"/>
            </a:pPr>
            <a:r>
              <a:rPr lang="en" sz="200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Surveys to find where we are at</a:t>
            </a:r>
            <a:endParaRPr sz="2000">
              <a:solidFill>
                <a:srgbClr val="3036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642"/>
              </a:buClr>
              <a:buSzPts val="2000"/>
              <a:buFont typeface="Poppins"/>
              <a:buChar char="●"/>
            </a:pPr>
            <a:r>
              <a:rPr lang="en" sz="200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Download and explore the Groov app</a:t>
            </a:r>
            <a:endParaRPr sz="2000">
              <a:solidFill>
                <a:srgbClr val="30364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/>
        </p:nvSpPr>
        <p:spPr>
          <a:xfrm>
            <a:off x="1248750" y="1452000"/>
            <a:ext cx="66465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&lt;Programme Key Messaging Here&gt;</a:t>
            </a:r>
            <a:endParaRPr sz="3000" b="1" i="0" u="none" strike="noStrike" cap="none">
              <a:solidFill>
                <a:srgbClr val="006A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/>
        </p:nvSpPr>
        <p:spPr>
          <a:xfrm>
            <a:off x="955750" y="1094098"/>
            <a:ext cx="70923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That’s why we have teamed up with the experts in wellbeing, </a:t>
            </a:r>
            <a:r>
              <a:rPr lang="en" sz="3000" b="1" i="0" u="none" strike="noStrike" cap="none">
                <a:solidFill>
                  <a:srgbClr val="006AFF"/>
                </a:solidFill>
                <a:latin typeface="Poppins"/>
                <a:ea typeface="Poppins"/>
                <a:cs typeface="Poppins"/>
                <a:sym typeface="Poppins"/>
              </a:rPr>
              <a:t>Groov.</a:t>
            </a:r>
            <a:endParaRPr sz="3000" b="1" i="0" u="none" strike="noStrike" cap="none">
              <a:solidFill>
                <a:srgbClr val="006A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With their help, we’re going to embed a </a:t>
            </a:r>
            <a:r>
              <a:rPr lang="en" sz="3000" b="1" i="0" u="none" strike="noStrike" cap="none">
                <a:solidFill>
                  <a:srgbClr val="006AFF"/>
                </a:solidFill>
                <a:latin typeface="Poppins"/>
                <a:ea typeface="Poppins"/>
                <a:cs typeface="Poppins"/>
                <a:sym typeface="Poppins"/>
              </a:rPr>
              <a:t>culture of wellbeing.</a:t>
            </a:r>
            <a:endParaRPr sz="3000" b="1" i="0" u="none" strike="noStrike" cap="none">
              <a:solidFill>
                <a:srgbClr val="006A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/>
        </p:nvSpPr>
        <p:spPr>
          <a:xfrm>
            <a:off x="353550" y="1086453"/>
            <a:ext cx="4166400" cy="29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0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Wellbeing is </a:t>
            </a:r>
            <a:r>
              <a:rPr lang="en" sz="2000" b="1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different for everyone,</a:t>
            </a:r>
            <a:r>
              <a:rPr lang="en" sz="2000" b="0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and it goes </a:t>
            </a:r>
            <a:endParaRPr sz="2000" b="0" i="0" u="none" strike="noStrike" cap="none">
              <a:solidFill>
                <a:srgbClr val="3036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0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up and down. </a:t>
            </a:r>
            <a:endParaRPr sz="2000" b="0" i="0" u="none" strike="noStrike" cap="none">
              <a:solidFill>
                <a:srgbClr val="3036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2000" b="0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Groov </a:t>
            </a:r>
            <a:r>
              <a:rPr lang="en" sz="2000" b="0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will help us find what works to </a:t>
            </a:r>
            <a:r>
              <a:rPr lang="en" sz="2000" b="1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stay in our Groov </a:t>
            </a:r>
            <a:endParaRPr sz="2000" b="1" i="0" u="none" strike="noStrike" cap="none">
              <a:solidFill>
                <a:srgbClr val="3036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0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and maintain optimal wellbeing.</a:t>
            </a:r>
            <a:endParaRPr sz="2000" b="0" i="0" u="none" strike="noStrike" cap="none">
              <a:solidFill>
                <a:srgbClr val="30364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/>
        </p:nvSpPr>
        <p:spPr>
          <a:xfrm>
            <a:off x="4906754" y="906942"/>
            <a:ext cx="41664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What does that mean?</a:t>
            </a:r>
            <a:r>
              <a:rPr lang="en" sz="3000" b="1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3000" b="1" i="0" u="none" strike="noStrike" cap="none">
              <a:solidFill>
                <a:srgbClr val="30364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4906753" y="2015150"/>
            <a:ext cx="4166400" cy="2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0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It means making wellbeing part of every day, celebrating and sharing how we look after ourselves, and building it into the rhythms and rituals of the workday. </a:t>
            </a:r>
            <a:r>
              <a:rPr lang="en" sz="2000" b="1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It’s creating a wellbeing-first culture.</a:t>
            </a:r>
            <a:endParaRPr sz="2000" b="1" i="0" u="none" strike="noStrike" cap="none">
              <a:solidFill>
                <a:srgbClr val="30364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/>
        </p:nvSpPr>
        <p:spPr>
          <a:xfrm>
            <a:off x="4906754" y="1214592"/>
            <a:ext cx="4166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Feeling good. </a:t>
            </a:r>
            <a:endParaRPr sz="2800" b="1" i="0" u="none" strike="noStrike" cap="none">
              <a:solidFill>
                <a:srgbClr val="3036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Functioning well. </a:t>
            </a:r>
            <a:endParaRPr sz="2800" b="1" i="0" u="none" strike="noStrike" cap="none">
              <a:solidFill>
                <a:srgbClr val="30364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4906753" y="2447300"/>
            <a:ext cx="41664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0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We’re going to</a:t>
            </a:r>
            <a:r>
              <a:rPr lang="en" sz="2000" b="1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find our Groov </a:t>
            </a:r>
            <a:r>
              <a:rPr lang="en" sz="2000" b="0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by discovering what works for our organisation, leaders, and people to live wellbeing.</a:t>
            </a:r>
            <a:endParaRPr sz="3000" b="1" i="0" u="none" strike="noStrike" cap="none">
              <a:solidFill>
                <a:srgbClr val="30364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Get to know Groov">
            <a:hlinkClick r:id="" action="ppaction://media"/>
            <a:extLst>
              <a:ext uri="{FF2B5EF4-FFF2-40B4-BE49-F238E27FC236}">
                <a16:creationId xmlns:a16="http://schemas.microsoft.com/office/drawing/2014/main" id="{64E8C65F-06E5-F672-A533-1B121AC84A0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51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0"/>
          <p:cNvPicPr preferRelativeResize="0"/>
          <p:nvPr/>
        </p:nvPicPr>
        <p:blipFill rotWithShape="1">
          <a:blip r:embed="rId3">
            <a:alphaModFix amt="19000"/>
          </a:blip>
          <a:srcRect/>
          <a:stretch/>
        </p:blipFill>
        <p:spPr>
          <a:xfrm>
            <a:off x="-181876" y="172413"/>
            <a:ext cx="4926277" cy="492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 rotWithShape="1">
          <a:blip r:embed="rId4">
            <a:alphaModFix/>
          </a:blip>
          <a:srcRect l="22289" r="24752"/>
          <a:stretch/>
        </p:blipFill>
        <p:spPr>
          <a:xfrm>
            <a:off x="618175" y="510388"/>
            <a:ext cx="3045075" cy="41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/>
        </p:nvSpPr>
        <p:spPr>
          <a:xfrm>
            <a:off x="3865304" y="409042"/>
            <a:ext cx="416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App draw.</a:t>
            </a:r>
            <a:endParaRPr sz="2800" b="1" i="0" u="none" strike="noStrike" cap="none">
              <a:solidFill>
                <a:srgbClr val="30364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3865300" y="1020125"/>
            <a:ext cx="5061300" cy="3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0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To enter the draw and win a </a:t>
            </a:r>
            <a:r>
              <a:rPr lang="en" sz="2000" b="1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&lt;type prize&gt;,</a:t>
            </a:r>
            <a:r>
              <a:rPr lang="en" sz="2000" b="0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download and install</a:t>
            </a:r>
            <a:br>
              <a:rPr lang="en" sz="2000" b="0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2000" b="0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the app now! </a:t>
            </a:r>
            <a:endParaRPr sz="2000" b="0" i="0" u="none" strike="noStrike" cap="none">
              <a:solidFill>
                <a:srgbClr val="3036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rgbClr val="3036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0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Set up your account and connect</a:t>
            </a:r>
            <a:br>
              <a:rPr lang="en" sz="2000" b="0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2000" b="0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to our workplace to be in to win.</a:t>
            </a:r>
            <a:endParaRPr sz="2000" b="0" i="0" u="none" strike="noStrike" cap="none">
              <a:solidFill>
                <a:srgbClr val="3036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rgbClr val="3036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0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You have </a:t>
            </a:r>
            <a:r>
              <a:rPr lang="en" sz="2000" b="1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30 days</a:t>
            </a:r>
            <a:r>
              <a:rPr lang="en" sz="2000" b="0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to enter and</a:t>
            </a:r>
            <a:br>
              <a:rPr lang="en" sz="2000" b="0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2000" b="1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&lt;type number of winners&gt; winners</a:t>
            </a:r>
            <a:r>
              <a:rPr lang="en" sz="2000" b="0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will be announced on</a:t>
            </a:r>
            <a:r>
              <a:rPr lang="en" sz="2000" b="1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&lt;type date&gt;!</a:t>
            </a:r>
            <a:endParaRPr sz="2000" b="1" i="0" u="none" strike="noStrike" cap="none">
              <a:solidFill>
                <a:srgbClr val="30364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1"/>
          <p:cNvPicPr preferRelativeResize="0"/>
          <p:nvPr/>
        </p:nvPicPr>
        <p:blipFill rotWithShape="1">
          <a:blip r:embed="rId3">
            <a:alphaModFix amt="19000"/>
          </a:blip>
          <a:srcRect/>
          <a:stretch/>
        </p:blipFill>
        <p:spPr>
          <a:xfrm>
            <a:off x="-181876" y="172413"/>
            <a:ext cx="4926277" cy="492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 rotWithShape="1">
          <a:blip r:embed="rId4">
            <a:alphaModFix/>
          </a:blip>
          <a:srcRect l="22289" r="24752"/>
          <a:stretch/>
        </p:blipFill>
        <p:spPr>
          <a:xfrm>
            <a:off x="618175" y="510388"/>
            <a:ext cx="3045075" cy="41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 txBox="1"/>
          <p:nvPr/>
        </p:nvSpPr>
        <p:spPr>
          <a:xfrm>
            <a:off x="3865304" y="409042"/>
            <a:ext cx="4166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Ready to find your Groov?</a:t>
            </a:r>
            <a:endParaRPr sz="2800" b="1" i="0" u="none" strike="noStrike" cap="none">
              <a:solidFill>
                <a:srgbClr val="30364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3417850" y="3715800"/>
            <a:ext cx="50613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0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Scan the QR code to </a:t>
            </a:r>
            <a:endParaRPr sz="2000" b="0" i="0" u="none" strike="noStrike" cap="none">
              <a:solidFill>
                <a:srgbClr val="3036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0" i="0" u="none" strike="noStrike" cap="non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download the app.</a:t>
            </a:r>
            <a:endParaRPr sz="2000" b="0" i="0" u="none" strike="noStrike" cap="none">
              <a:solidFill>
                <a:srgbClr val="30364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6651" y="1675400"/>
            <a:ext cx="1983700" cy="198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Macintosh PowerPoint</Application>
  <PresentationFormat>On-screen Show (16:9)</PresentationFormat>
  <Paragraphs>39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Montserrat SemiBold</vt:lpstr>
      <vt:lpstr>Arial</vt:lpstr>
      <vt:lpstr>Poppins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Fiora Au</cp:lastModifiedBy>
  <cp:revision>1</cp:revision>
  <dcterms:modified xsi:type="dcterms:W3CDTF">2022-10-04T10:34:55Z</dcterms:modified>
</cp:coreProperties>
</file>